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5143500" type="screen16x9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F829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12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B12B9-7C1D-4815-968F-FC5DB794AF76}" type="datetimeFigureOut">
              <a:rPr lang="en-GB" smtClean="0"/>
              <a:pPr/>
              <a:t>19/01/2014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F78EC-CB58-4DB3-842D-1034943593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80299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 b="1">
                <a:solidFill>
                  <a:srgbClr val="5F829E"/>
                </a:solidFill>
                <a:latin typeface="Gill Sans MT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fld id="{38908128-3A82-4A64-A3C1-C13806739550}" type="datetimeFigureOut">
              <a:rPr lang="en-GB" smtClean="0"/>
              <a:pPr/>
              <a:t>19/01/2014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F6D-7333-4106-A0E8-DF457AB148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578298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6pPr>
              <a:defRPr>
                <a:latin typeface="Gill Sans MT" pitchFamily="34" charset="0"/>
              </a:defRPr>
            </a:lvl6pPr>
            <a:lvl7pPr>
              <a:defRPr>
                <a:latin typeface="Gill Sans MT" pitchFamily="34" charset="0"/>
              </a:defRPr>
            </a:lvl7pPr>
            <a:lvl8pPr>
              <a:defRPr>
                <a:latin typeface="Gill Sans MT" pitchFamily="34" charset="0"/>
              </a:defRPr>
            </a:lvl8pPr>
            <a:lvl9pPr>
              <a:defRPr>
                <a:latin typeface="Gill Sans MT" pitchFamily="34" charset="0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128-3A82-4A64-A3C1-C13806739550}" type="datetimeFigureOut">
              <a:rPr lang="en-GB" smtClean="0"/>
              <a:pPr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F6D-7333-4106-A0E8-DF457AB148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0220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128-3A82-4A64-A3C1-C13806739550}" type="datetimeFigureOut">
              <a:rPr lang="en-GB" smtClean="0"/>
              <a:pPr/>
              <a:t>19/01/2014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F6D-7333-4106-A0E8-DF457AB148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07495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200151"/>
            <a:ext cx="3740224" cy="3394472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40224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128-3A82-4A64-A3C1-C13806739550}" type="datetimeFigureOut">
              <a:rPr lang="en-GB" smtClean="0"/>
              <a:pPr/>
              <a:t>19/01/2014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F6D-7333-4106-A0E8-DF457AB148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8634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128-3A82-4A64-A3C1-C13806739550}" type="datetimeFigureOut">
              <a:rPr lang="en-GB" smtClean="0"/>
              <a:pPr/>
              <a:t>19/01/2014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F6D-7333-4106-A0E8-DF457AB148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26761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128-3A82-4A64-A3C1-C13806739550}" type="datetimeFigureOut">
              <a:rPr lang="en-GB" smtClean="0"/>
              <a:pPr/>
              <a:t>19/01/2014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F6D-7333-4106-A0E8-DF457AB148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3368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0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128-3A82-4A64-A3C1-C13806739550}" type="datetimeFigureOut">
              <a:rPr lang="en-GB" smtClean="0"/>
              <a:pPr/>
              <a:t>19/01/2014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F6D-7333-4106-A0E8-DF457AB148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85300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08128-3A82-4A64-A3C1-C13806739550}" type="datetimeFigureOut">
              <a:rPr lang="en-GB" smtClean="0"/>
              <a:pPr/>
              <a:t>19/01/2014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D5F6D-7333-4106-A0E8-DF457AB148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840923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="" xmlns:a14="http://schemas.microsoft.com/office/drawing/2010/main">
                  <a14:imgLayer r:embed="rId11">
                    <a14:imgEffect>
                      <a14:sharpenSoften amount="-5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328" r="13452" b="50000"/>
          <a:stretch/>
        </p:blipFill>
        <p:spPr>
          <a:xfrm rot="5758183">
            <a:off x="408448" y="2287416"/>
            <a:ext cx="2552195" cy="3628403"/>
          </a:xfrm>
          <a:prstGeom prst="rect">
            <a:avLst/>
          </a:prstGeom>
        </p:spPr>
      </p:pic>
      <p:pic>
        <p:nvPicPr>
          <p:cNvPr id="9" name="Picture 8"/>
          <p:cNvPicPr preferRelativeResize="0">
            <a:picLocks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3989753"/>
            <a:ext cx="1008112" cy="10302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76" y="205979"/>
            <a:ext cx="763284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00151"/>
            <a:ext cx="7632848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216" y="4731990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</a:lstStyle>
          <a:p>
            <a:fld id="{38908128-3A82-4A64-A3C1-C13806739550}" type="datetimeFigureOut">
              <a:rPr lang="en-GB" smtClean="0"/>
              <a:pPr/>
              <a:t>19/01/2014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60576" y="4731990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ill Sans MT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1259160" cy="2213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D5F6D-7333-4106-A0E8-DF457AB1487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8069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5F829E"/>
          </a:solidFill>
          <a:latin typeface="Gill Sans M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 Sans M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ownloads\Retreat!%20-%20Rev.%20-%20Series%202%20-%20Episode%201%20-%20BBC%20Two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5F829E"/>
                </a:solidFill>
              </a:rPr>
              <a:t>How to Fast</a:t>
            </a:r>
            <a:endParaRPr lang="en-GB" dirty="0">
              <a:solidFill>
                <a:srgbClr val="5F829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Matthew 6:16-18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6308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point?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0151"/>
            <a:ext cx="763284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What does fasting achieve?</a:t>
            </a:r>
          </a:p>
          <a:p>
            <a:pPr lvl="1"/>
            <a:r>
              <a:rPr lang="en-GB" sz="2600" dirty="0" smtClean="0"/>
              <a:t>It’s</a:t>
            </a:r>
            <a:r>
              <a:rPr lang="en-GB" sz="2600" b="1" dirty="0" smtClean="0"/>
              <a:t> not </a:t>
            </a:r>
            <a:r>
              <a:rPr lang="en-GB" sz="2600" dirty="0" smtClean="0"/>
              <a:t>a box-ticking exercise</a:t>
            </a:r>
          </a:p>
          <a:p>
            <a:pPr lvl="1"/>
            <a:r>
              <a:rPr lang="en-GB" sz="2600" dirty="0" smtClean="0"/>
              <a:t>It’s </a:t>
            </a:r>
            <a:r>
              <a:rPr lang="en-GB" sz="2600" b="1" dirty="0" smtClean="0"/>
              <a:t>not</a:t>
            </a:r>
            <a:r>
              <a:rPr lang="en-GB" sz="2600" dirty="0" smtClean="0"/>
              <a:t> a magic formula</a:t>
            </a:r>
          </a:p>
          <a:p>
            <a:pPr lvl="1"/>
            <a:r>
              <a:rPr lang="en-GB" sz="2600" dirty="0" smtClean="0"/>
              <a:t>It’s </a:t>
            </a:r>
            <a:r>
              <a:rPr lang="en-GB" sz="2600" b="1" dirty="0" smtClean="0"/>
              <a:t>not</a:t>
            </a:r>
            <a:r>
              <a:rPr lang="en-GB" sz="2600" dirty="0" smtClean="0"/>
              <a:t> pointless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point?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0151"/>
            <a:ext cx="7632848" cy="381987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Like all prayer, fasting is </a:t>
            </a:r>
            <a:r>
              <a:rPr lang="en-GB" b="1" dirty="0" smtClean="0"/>
              <a:t>NOT</a:t>
            </a:r>
            <a:r>
              <a:rPr lang="en-GB" dirty="0" smtClean="0"/>
              <a:t> a way to change God’s mind but rather a way to discern God’s mind</a:t>
            </a:r>
          </a:p>
          <a:p>
            <a:pPr lvl="1">
              <a:buNone/>
            </a:pPr>
            <a:r>
              <a:rPr lang="en-GB" sz="2800" dirty="0" smtClean="0"/>
              <a:t>“Prayer, as a classical spiritual discipline, is primarily relational, not functional”</a:t>
            </a:r>
            <a:br>
              <a:rPr lang="en-GB" sz="2800" dirty="0" smtClean="0"/>
            </a:br>
            <a:r>
              <a:rPr lang="en-GB" sz="2800" i="1" dirty="0" smtClean="0"/>
              <a:t>Robert Mulholland </a:t>
            </a:r>
            <a:r>
              <a:rPr lang="en-GB" sz="2800" i="1" dirty="0" err="1" smtClean="0"/>
              <a:t>Jr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600" dirty="0" smtClean="0"/>
              <a:t>The things we do during our fast should have a purpose</a:t>
            </a:r>
          </a:p>
          <a:p>
            <a:pPr lvl="1">
              <a:buNone/>
            </a:pPr>
            <a:r>
              <a:rPr lang="en-GB" sz="2200" dirty="0" smtClean="0"/>
              <a:t>“Intention”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the point?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0151"/>
            <a:ext cx="763284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There is no point in fasting without feasting</a:t>
            </a:r>
          </a:p>
          <a:p>
            <a:pPr>
              <a:buNone/>
            </a:pPr>
            <a:r>
              <a:rPr lang="en-GB" dirty="0" smtClean="0"/>
              <a:t>Feasting is not just eating, it is</a:t>
            </a:r>
          </a:p>
          <a:p>
            <a:pPr lvl="1"/>
            <a:r>
              <a:rPr lang="en-GB" dirty="0" smtClean="0"/>
              <a:t>Providing plenty when there was poverty</a:t>
            </a:r>
          </a:p>
          <a:p>
            <a:pPr lvl="1"/>
            <a:r>
              <a:rPr lang="en-GB" dirty="0" smtClean="0"/>
              <a:t>Celebrating the goodness of God’s creation</a:t>
            </a:r>
          </a:p>
          <a:p>
            <a:pPr lvl="1"/>
            <a:r>
              <a:rPr lang="en-GB" dirty="0" smtClean="0"/>
              <a:t>Expanding the knowledge of the generosity of God – ultimate generosity is the gift of his Son for our salvation</a:t>
            </a:r>
          </a:p>
          <a:p>
            <a:pPr>
              <a:buNone/>
            </a:pPr>
            <a:r>
              <a:rPr lang="en-GB" dirty="0" smtClean="0"/>
              <a:t>Liturgical Year helps structure fasting and feasting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So......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0151"/>
            <a:ext cx="763284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Have a go!</a:t>
            </a:r>
          </a:p>
          <a:p>
            <a:pPr lvl="1"/>
            <a:r>
              <a:rPr lang="en-GB" dirty="0" smtClean="0"/>
              <a:t>Decide an intention</a:t>
            </a:r>
          </a:p>
          <a:p>
            <a:pPr lvl="1"/>
            <a:r>
              <a:rPr lang="en-GB" dirty="0" smtClean="0"/>
              <a:t>Decide what you’re fasting from and why?</a:t>
            </a:r>
          </a:p>
          <a:p>
            <a:pPr lvl="1"/>
            <a:r>
              <a:rPr lang="en-GB" dirty="0" smtClean="0"/>
              <a:t>Decide what you’re going to do to build God’s kingdom</a:t>
            </a:r>
          </a:p>
          <a:p>
            <a:pPr lvl="1"/>
            <a:r>
              <a:rPr lang="en-GB" dirty="0" smtClean="0"/>
              <a:t>Decide what your feasting at the end will be</a:t>
            </a:r>
          </a:p>
          <a:p>
            <a:pPr lvl="1"/>
            <a:r>
              <a:rPr lang="en-GB" dirty="0" smtClean="0"/>
              <a:t>Do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Topic not many of us have lots of experience of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fasting is or isn’t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</a:t>
            </a:r>
            <a:r>
              <a:rPr lang="en-GB" dirty="0" smtClean="0"/>
              <a:t>to and how NOT </a:t>
            </a:r>
            <a:r>
              <a:rPr lang="en-GB" dirty="0" smtClean="0"/>
              <a:t>to fast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fasting achieve?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Fasting isn’t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0151"/>
            <a:ext cx="7632848" cy="5075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This is NOT what fasting is</a:t>
            </a:r>
            <a:endParaRPr lang="en-GB" dirty="0"/>
          </a:p>
        </p:txBody>
      </p:sp>
      <p:pic>
        <p:nvPicPr>
          <p:cNvPr id="1026" name="Picture 2" descr="http://i.dailymail.co.uk/i/pix/2012/11/28/article-0-05CE2862000005DC-864_306x423.jpg"/>
          <p:cNvPicPr>
            <a:picLocks noChangeAspect="1" noChangeArrowheads="1"/>
          </p:cNvPicPr>
          <p:nvPr/>
        </p:nvPicPr>
        <p:blipFill>
          <a:blip r:embed="rId2" cstate="print"/>
          <a:srcRect l="9883" t="1787" r="8589" b="3491"/>
          <a:stretch>
            <a:fillRect/>
          </a:stretch>
        </p:blipFill>
        <p:spPr bwMode="auto">
          <a:xfrm>
            <a:off x="1491960" y="1707654"/>
            <a:ext cx="1927912" cy="3096344"/>
          </a:xfrm>
          <a:prstGeom prst="rect">
            <a:avLst/>
          </a:prstGeom>
          <a:noFill/>
        </p:spPr>
      </p:pic>
      <p:pic>
        <p:nvPicPr>
          <p:cNvPr id="1028" name="Picture 4" descr="http://i.dailymail.co.uk/i/pix/2012/11/28/article-0-00FE58D71000044C-201_306x423.jpg"/>
          <p:cNvPicPr>
            <a:picLocks noChangeAspect="1" noChangeArrowheads="1"/>
          </p:cNvPicPr>
          <p:nvPr/>
        </p:nvPicPr>
        <p:blipFill>
          <a:blip r:embed="rId3" cstate="print"/>
          <a:srcRect l="2471" t="5362" b="5278"/>
          <a:stretch>
            <a:fillRect/>
          </a:stretch>
        </p:blipFill>
        <p:spPr bwMode="auto">
          <a:xfrm>
            <a:off x="5220072" y="1707655"/>
            <a:ext cx="2448272" cy="3100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Fasting isn’t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0151"/>
            <a:ext cx="7632848" cy="5075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This is NOT what fasting is</a:t>
            </a:r>
            <a:endParaRPr lang="en-GB" dirty="0"/>
          </a:p>
        </p:txBody>
      </p:sp>
      <p:pic>
        <p:nvPicPr>
          <p:cNvPr id="14340" name="Picture 4" descr="http://blog.chron.com/theemmausroad/files/2012/02/believe-getting-closer-god-lent-ecard-someecards.jpg"/>
          <p:cNvPicPr>
            <a:picLocks noChangeAspect="1" noChangeArrowheads="1"/>
          </p:cNvPicPr>
          <p:nvPr/>
        </p:nvPicPr>
        <p:blipFill>
          <a:blip r:embed="rId2" cstate="print"/>
          <a:srcRect l="1282" t="2299" r="1282" b="3440"/>
          <a:stretch>
            <a:fillRect/>
          </a:stretch>
        </p:blipFill>
        <p:spPr bwMode="auto">
          <a:xfrm>
            <a:off x="1907704" y="1779662"/>
            <a:ext cx="5472608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treat! - Rev. - Series 2 - Episode 1 - BBC Two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85426" y="483518"/>
            <a:ext cx="6954926" cy="3912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82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Fasting 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0151"/>
            <a:ext cx="7632848" cy="3819871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GB" dirty="0" smtClean="0"/>
              <a:t>		</a:t>
            </a:r>
            <a:r>
              <a:rPr lang="en-GB" sz="3000" dirty="0" smtClean="0"/>
              <a:t>Is not this the fast that I choose:</a:t>
            </a:r>
            <a:br>
              <a:rPr lang="en-GB" sz="3000" dirty="0" smtClean="0"/>
            </a:br>
            <a:r>
              <a:rPr lang="en-GB" sz="3000" dirty="0" smtClean="0"/>
              <a:t>   to loose the bonds of wickedness,</a:t>
            </a:r>
            <a:br>
              <a:rPr lang="en-GB" sz="3000" dirty="0" smtClean="0"/>
            </a:br>
            <a:r>
              <a:rPr lang="en-GB" sz="3000" dirty="0" smtClean="0"/>
              <a:t>   to undo the straps of the yoke,</a:t>
            </a:r>
            <a:br>
              <a:rPr lang="en-GB" sz="3000" dirty="0" smtClean="0"/>
            </a:br>
            <a:r>
              <a:rPr lang="en-GB" sz="3000" dirty="0" smtClean="0"/>
              <a:t>   to let the oppressed go free,</a:t>
            </a:r>
            <a:br>
              <a:rPr lang="en-GB" sz="3000" dirty="0" smtClean="0"/>
            </a:br>
            <a:r>
              <a:rPr lang="en-GB" sz="3000" dirty="0" smtClean="0"/>
              <a:t>   and to break every yoke?</a:t>
            </a:r>
            <a:br>
              <a:rPr lang="en-GB" sz="3000" dirty="0" smtClean="0"/>
            </a:br>
            <a:r>
              <a:rPr lang="en-GB" sz="3000" dirty="0" smtClean="0"/>
              <a:t>	Is it not to share your bread with the hungry</a:t>
            </a:r>
            <a:br>
              <a:rPr lang="en-GB" sz="3000" dirty="0" smtClean="0"/>
            </a:br>
            <a:r>
              <a:rPr lang="en-GB" sz="3000" dirty="0" smtClean="0"/>
              <a:t>   and bring the homeless poor into your house;</a:t>
            </a:r>
            <a:br>
              <a:rPr lang="en-GB" sz="3000" dirty="0" smtClean="0"/>
            </a:br>
            <a:r>
              <a:rPr lang="en-GB" sz="3000" dirty="0" smtClean="0"/>
              <a:t>   when you see the naked, to cover him,</a:t>
            </a:r>
            <a:br>
              <a:rPr lang="en-GB" sz="3000" dirty="0" smtClean="0"/>
            </a:br>
            <a:r>
              <a:rPr lang="en-GB" sz="3000" dirty="0" smtClean="0"/>
              <a:t>   and not to hide yourself from your own flesh?</a:t>
            </a:r>
            <a:br>
              <a:rPr lang="en-GB" sz="3000" dirty="0" smtClean="0"/>
            </a:br>
            <a:r>
              <a:rPr lang="en-GB" sz="3000" dirty="0" smtClean="0"/>
              <a:t>				</a:t>
            </a:r>
            <a:r>
              <a:rPr lang="en-GB" sz="3000" b="1" i="1" dirty="0" smtClean="0"/>
              <a:t>Isaiah 58:6-7</a:t>
            </a:r>
            <a:endParaRPr lang="en-GB" sz="3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Fasting 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0151"/>
            <a:ext cx="763284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The conscious decision to refrain from food and / or water</a:t>
            </a:r>
          </a:p>
          <a:p>
            <a:pPr>
              <a:buNone/>
            </a:pPr>
            <a:r>
              <a:rPr lang="en-GB" sz="3000" b="1" i="1" dirty="0" smtClean="0"/>
              <a:t>AND</a:t>
            </a:r>
          </a:p>
          <a:p>
            <a:pPr>
              <a:buNone/>
            </a:pPr>
            <a:r>
              <a:rPr lang="en-GB" dirty="0" smtClean="0"/>
              <a:t>To adopt </a:t>
            </a:r>
            <a:r>
              <a:rPr lang="en-GB" b="1" dirty="0" smtClean="0"/>
              <a:t>at the same time </a:t>
            </a:r>
            <a:r>
              <a:rPr lang="en-GB" dirty="0" smtClean="0"/>
              <a:t>some practice to work for the expansion of the Kingdom of God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What does that mean in reality?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when Fasting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0151"/>
            <a:ext cx="763284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Pray</a:t>
            </a:r>
          </a:p>
          <a:p>
            <a:pPr lvl="1"/>
            <a:r>
              <a:rPr lang="en-GB" dirty="0" smtClean="0"/>
              <a:t>When you’re hungry / when you would normally eat</a:t>
            </a:r>
          </a:p>
          <a:p>
            <a:pPr lvl="1"/>
            <a:r>
              <a:rPr lang="en-GB" dirty="0" smtClean="0"/>
              <a:t>For a specific purpose</a:t>
            </a:r>
          </a:p>
          <a:p>
            <a:pPr lvl="1"/>
            <a:r>
              <a:rPr lang="en-GB" dirty="0" smtClean="0"/>
              <a:t>As and when you are moved</a:t>
            </a:r>
          </a:p>
          <a:p>
            <a:pPr>
              <a:buNone/>
            </a:pPr>
            <a:r>
              <a:rPr lang="en-GB" dirty="0" smtClean="0"/>
              <a:t>Social Action</a:t>
            </a:r>
          </a:p>
          <a:p>
            <a:pPr lvl="1"/>
            <a:r>
              <a:rPr lang="en-GB" dirty="0" smtClean="0"/>
              <a:t>Sharing bread</a:t>
            </a:r>
          </a:p>
          <a:p>
            <a:pPr lvl="1"/>
            <a:r>
              <a:rPr lang="en-GB" dirty="0" smtClean="0"/>
              <a:t>Housing the homeless</a:t>
            </a:r>
          </a:p>
          <a:p>
            <a:pPr lvl="1"/>
            <a:r>
              <a:rPr lang="en-GB" dirty="0" smtClean="0"/>
              <a:t>Clothing the naked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NOT to do when Fasting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00151"/>
            <a:ext cx="7632848" cy="38198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We are </a:t>
            </a:r>
            <a:r>
              <a:rPr lang="en-GB" b="1" dirty="0" smtClean="0"/>
              <a:t>NOT</a:t>
            </a:r>
            <a:r>
              <a:rPr lang="en-GB" dirty="0" smtClean="0"/>
              <a:t> to tell others we are fasting</a:t>
            </a:r>
          </a:p>
          <a:p>
            <a:pPr lvl="1">
              <a:buNone/>
            </a:pPr>
            <a:r>
              <a:rPr lang="en-GB" dirty="0" smtClean="0"/>
              <a:t>“When you fast, do not look </a:t>
            </a:r>
            <a:r>
              <a:rPr lang="en-GB" dirty="0" err="1" smtClean="0"/>
              <a:t>somber</a:t>
            </a:r>
            <a:r>
              <a:rPr lang="en-GB" dirty="0" smtClean="0"/>
              <a:t> as the hypocrites do, for they disfigure their faces to show others they are fasting.”</a:t>
            </a:r>
          </a:p>
          <a:p>
            <a:pPr>
              <a:buNone/>
            </a:pPr>
            <a:r>
              <a:rPr lang="en-GB" dirty="0" smtClean="0"/>
              <a:t>Indeed, we are told to make sure people </a:t>
            </a:r>
            <a:r>
              <a:rPr lang="en-GB" b="1" dirty="0" smtClean="0"/>
              <a:t>don’t</a:t>
            </a:r>
            <a:r>
              <a:rPr lang="en-GB" dirty="0" smtClean="0"/>
              <a:t> know we are fasting</a:t>
            </a:r>
          </a:p>
          <a:p>
            <a:pPr lvl="1">
              <a:buNone/>
            </a:pPr>
            <a:r>
              <a:rPr lang="en-GB" dirty="0" smtClean="0"/>
              <a:t>“But when you fast, put oil on your head and wash your face, </a:t>
            </a:r>
            <a:r>
              <a:rPr lang="en-GB" b="1" baseline="30000" dirty="0" smtClean="0"/>
              <a:t> </a:t>
            </a:r>
            <a:r>
              <a:rPr lang="en-GB" dirty="0" smtClean="0"/>
              <a:t>so that it will not be obvious to others that you are fasting”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SMB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SMBtemplate</Template>
  <TotalTime>422</TotalTime>
  <Words>312</Words>
  <Application>Microsoft Office PowerPoint</Application>
  <PresentationFormat>On-screen Show (16:9)</PresentationFormat>
  <Paragraphs>59</Paragraphs>
  <Slides>13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SMBtemplate</vt:lpstr>
      <vt:lpstr>How to Fast</vt:lpstr>
      <vt:lpstr>How to Fast</vt:lpstr>
      <vt:lpstr>What Fasting isn’t</vt:lpstr>
      <vt:lpstr>What Fasting isn’t</vt:lpstr>
      <vt:lpstr>Slide 5</vt:lpstr>
      <vt:lpstr>What Fasting is</vt:lpstr>
      <vt:lpstr>What Fasting is</vt:lpstr>
      <vt:lpstr>What to do when Fasting</vt:lpstr>
      <vt:lpstr>What NOT to do when Fasting</vt:lpstr>
      <vt:lpstr>What’s the point?</vt:lpstr>
      <vt:lpstr>What’s the point?</vt:lpstr>
      <vt:lpstr>What’s the point?</vt:lpstr>
      <vt:lpstr>So......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Fast</dc:title>
  <dc:creator>User</dc:creator>
  <cp:lastModifiedBy>User</cp:lastModifiedBy>
  <cp:revision>12</cp:revision>
  <cp:lastPrinted>2012-08-30T11:09:18Z</cp:lastPrinted>
  <dcterms:created xsi:type="dcterms:W3CDTF">2014-01-18T14:45:57Z</dcterms:created>
  <dcterms:modified xsi:type="dcterms:W3CDTF">2014-01-19T09:26:06Z</dcterms:modified>
</cp:coreProperties>
</file>